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5"/>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81"/>
  </p:normalViewPr>
  <p:slideViewPr>
    <p:cSldViewPr snapToGrid="0" snapToObjects="1">
      <p:cViewPr varScale="1">
        <p:scale>
          <a:sx n="88" d="100"/>
          <a:sy n="88" d="100"/>
        </p:scale>
        <p:origin x="184" y="504"/>
      </p:cViewPr>
      <p:guideLst>
        <p:guide orient="horz" pos="2160"/>
        <p:guide pos="3840"/>
      </p:guideLst>
    </p:cSldViewPr>
  </p:slideViewPr>
  <p:notesTextViewPr>
    <p:cViewPr>
      <p:scale>
        <a:sx n="1" d="1"/>
        <a:sy n="1" d="1"/>
      </p:scale>
      <p:origin x="0" y="-12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DEAFA7-3978-1048-8B33-693486C7C222}" type="datetimeFigureOut">
              <a:rPr lang="en-US" smtClean="0"/>
              <a:t>7/29/18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39522-8170-9F49-8D0C-EB96496A03C3}" type="slidenum">
              <a:rPr lang="en-US" smtClean="0"/>
              <a:t>‹#›</a:t>
            </a:fld>
            <a:endParaRPr lang="en-US"/>
          </a:p>
        </p:txBody>
      </p:sp>
    </p:spTree>
    <p:extLst>
      <p:ext uri="{BB962C8B-B14F-4D97-AF65-F5344CB8AC3E}">
        <p14:creationId xmlns:p14="http://schemas.microsoft.com/office/powerpoint/2010/main" val="1853189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adults we know that if things in our lives are not in a healthy balance, it is difficult for us to be “our best” at work. Think how much more difficult it is for a child to do well in school when they do not have the coping skills to help them deal with issues that are usually detrimental to their well-being.</a:t>
            </a:r>
          </a:p>
        </p:txBody>
      </p:sp>
      <p:sp>
        <p:nvSpPr>
          <p:cNvPr id="4" name="Slide Number Placeholder 3"/>
          <p:cNvSpPr>
            <a:spLocks noGrp="1"/>
          </p:cNvSpPr>
          <p:nvPr>
            <p:ph type="sldNum" sz="quarter" idx="10"/>
          </p:nvPr>
        </p:nvSpPr>
        <p:spPr/>
        <p:txBody>
          <a:bodyPr/>
          <a:lstStyle/>
          <a:p>
            <a:fld id="{3E139522-8170-9F49-8D0C-EB96496A03C3}" type="slidenum">
              <a:rPr lang="en-US" smtClean="0"/>
              <a:t>2</a:t>
            </a:fld>
            <a:endParaRPr lang="en-US"/>
          </a:p>
        </p:txBody>
      </p:sp>
    </p:spTree>
    <p:extLst>
      <p:ext uri="{BB962C8B-B14F-4D97-AF65-F5344CB8AC3E}">
        <p14:creationId xmlns:p14="http://schemas.microsoft.com/office/powerpoint/2010/main" val="660432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CASEL’s Program Guide includes a table with all the programs so that one can easily compare the each one. However, the program guide is not up –to- date. It was published in 2013, and some effective programs are not listed. Leader in Me is a program that is being used in the Baldwin County School System. </a:t>
            </a:r>
          </a:p>
        </p:txBody>
      </p:sp>
      <p:sp>
        <p:nvSpPr>
          <p:cNvPr id="4" name="Slide Number Placeholder 3"/>
          <p:cNvSpPr>
            <a:spLocks noGrp="1"/>
          </p:cNvSpPr>
          <p:nvPr>
            <p:ph type="sldNum" sz="quarter" idx="10"/>
          </p:nvPr>
        </p:nvSpPr>
        <p:spPr/>
        <p:txBody>
          <a:bodyPr/>
          <a:lstStyle/>
          <a:p>
            <a:fld id="{3E139522-8170-9F49-8D0C-EB96496A03C3}" type="slidenum">
              <a:rPr lang="en-US" smtClean="0"/>
              <a:t>11</a:t>
            </a:fld>
            <a:endParaRPr lang="en-US"/>
          </a:p>
        </p:txBody>
      </p:sp>
    </p:spTree>
    <p:extLst>
      <p:ext uri="{BB962C8B-B14F-4D97-AF65-F5344CB8AC3E}">
        <p14:creationId xmlns:p14="http://schemas.microsoft.com/office/powerpoint/2010/main" val="28150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Bill Daggett stressed that students these days deal with more stress than they are able to handle. In his speech he was not advocating for higher test scores, but urging teachers to build strong relationships with their students and to teach them the social and emotional skills that will allow them to be a </a:t>
            </a:r>
            <a:r>
              <a:rPr lang="en-US"/>
              <a:t>successful adult. </a:t>
            </a:r>
          </a:p>
        </p:txBody>
      </p:sp>
      <p:sp>
        <p:nvSpPr>
          <p:cNvPr id="4" name="Slide Number Placeholder 3"/>
          <p:cNvSpPr>
            <a:spLocks noGrp="1"/>
          </p:cNvSpPr>
          <p:nvPr>
            <p:ph type="sldNum" sz="quarter" idx="10"/>
          </p:nvPr>
        </p:nvSpPr>
        <p:spPr/>
        <p:txBody>
          <a:bodyPr/>
          <a:lstStyle/>
          <a:p>
            <a:fld id="{3E139522-8170-9F49-8D0C-EB96496A03C3}" type="slidenum">
              <a:rPr lang="en-US" smtClean="0"/>
              <a:t>12</a:t>
            </a:fld>
            <a:endParaRPr lang="en-US"/>
          </a:p>
        </p:txBody>
      </p:sp>
    </p:spTree>
    <p:extLst>
      <p:ext uri="{BB962C8B-B14F-4D97-AF65-F5344CB8AC3E}">
        <p14:creationId xmlns:p14="http://schemas.microsoft.com/office/powerpoint/2010/main" val="306249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wheel represents how all the abilities are all important components to the framework of SEL. Also, those abilities can and should be supported by the teachers, schools, parents and the community. The old African proverb of  “it takes a village to raise a child” still rings true today.</a:t>
            </a:r>
          </a:p>
        </p:txBody>
      </p:sp>
      <p:sp>
        <p:nvSpPr>
          <p:cNvPr id="4" name="Slide Number Placeholder 3"/>
          <p:cNvSpPr>
            <a:spLocks noGrp="1"/>
          </p:cNvSpPr>
          <p:nvPr>
            <p:ph type="sldNum" sz="quarter" idx="10"/>
          </p:nvPr>
        </p:nvSpPr>
        <p:spPr/>
        <p:txBody>
          <a:bodyPr/>
          <a:lstStyle/>
          <a:p>
            <a:fld id="{3E139522-8170-9F49-8D0C-EB96496A03C3}" type="slidenum">
              <a:rPr lang="en-US" smtClean="0"/>
              <a:t>3</a:t>
            </a:fld>
            <a:endParaRPr lang="en-US"/>
          </a:p>
        </p:txBody>
      </p:sp>
    </p:spTree>
    <p:extLst>
      <p:ext uri="{BB962C8B-B14F-4D97-AF65-F5344CB8AC3E}">
        <p14:creationId xmlns:p14="http://schemas.microsoft.com/office/powerpoint/2010/main" val="1620683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components I believe are the most important to learn, specially self-awareness. I believe many issues stem from one’s own negative perspective of themselves. Once a person has a healthy mindset of themselves, it is easier to relate to others.</a:t>
            </a:r>
          </a:p>
        </p:txBody>
      </p:sp>
      <p:sp>
        <p:nvSpPr>
          <p:cNvPr id="4" name="Slide Number Placeholder 3"/>
          <p:cNvSpPr>
            <a:spLocks noGrp="1"/>
          </p:cNvSpPr>
          <p:nvPr>
            <p:ph type="sldNum" sz="quarter" idx="10"/>
          </p:nvPr>
        </p:nvSpPr>
        <p:spPr/>
        <p:txBody>
          <a:bodyPr/>
          <a:lstStyle/>
          <a:p>
            <a:fld id="{3E139522-8170-9F49-8D0C-EB96496A03C3}" type="slidenum">
              <a:rPr lang="en-US" smtClean="0"/>
              <a:t>4</a:t>
            </a:fld>
            <a:endParaRPr lang="en-US"/>
          </a:p>
        </p:txBody>
      </p:sp>
    </p:spTree>
    <p:extLst>
      <p:ext uri="{BB962C8B-B14F-4D97-AF65-F5344CB8AC3E}">
        <p14:creationId xmlns:p14="http://schemas.microsoft.com/office/powerpoint/2010/main" val="642702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components are cultivated daily, by parents, extended family members, teachers and most everyone that comes in contact with the child. I see the abilities being supported by good role models. The child needs people who guide them to make the right choices and encourage their goals, but teach them how to handle disappointment.</a:t>
            </a:r>
          </a:p>
        </p:txBody>
      </p:sp>
      <p:sp>
        <p:nvSpPr>
          <p:cNvPr id="4" name="Slide Number Placeholder 3"/>
          <p:cNvSpPr>
            <a:spLocks noGrp="1"/>
          </p:cNvSpPr>
          <p:nvPr>
            <p:ph type="sldNum" sz="quarter" idx="10"/>
          </p:nvPr>
        </p:nvSpPr>
        <p:spPr/>
        <p:txBody>
          <a:bodyPr/>
          <a:lstStyle/>
          <a:p>
            <a:fld id="{3E139522-8170-9F49-8D0C-EB96496A03C3}" type="slidenum">
              <a:rPr lang="en-US" smtClean="0"/>
              <a:t>5</a:t>
            </a:fld>
            <a:endParaRPr lang="en-US"/>
          </a:p>
        </p:txBody>
      </p:sp>
    </p:spTree>
    <p:extLst>
      <p:ext uri="{BB962C8B-B14F-4D97-AF65-F5344CB8AC3E}">
        <p14:creationId xmlns:p14="http://schemas.microsoft.com/office/powerpoint/2010/main" val="418900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age of the iPhone and social media, I believe that cultivating and maintain healthy relationships is getting more difficult. Social media provides an outlet for one-way communication for the most part. Children are taking their issues to Snapchat and others like it. Deep relationships cannot be sustain through texting and picture sharing. The crucial skills they need to be successful now and in the future depend on how they can relate to others. </a:t>
            </a:r>
          </a:p>
        </p:txBody>
      </p:sp>
      <p:sp>
        <p:nvSpPr>
          <p:cNvPr id="4" name="Slide Number Placeholder 3"/>
          <p:cNvSpPr>
            <a:spLocks noGrp="1"/>
          </p:cNvSpPr>
          <p:nvPr>
            <p:ph type="sldNum" sz="quarter" idx="10"/>
          </p:nvPr>
        </p:nvSpPr>
        <p:spPr/>
        <p:txBody>
          <a:bodyPr/>
          <a:lstStyle/>
          <a:p>
            <a:fld id="{3E139522-8170-9F49-8D0C-EB96496A03C3}" type="slidenum">
              <a:rPr lang="en-US" smtClean="0"/>
              <a:t>6</a:t>
            </a:fld>
            <a:endParaRPr lang="en-US"/>
          </a:p>
        </p:txBody>
      </p:sp>
    </p:spTree>
    <p:extLst>
      <p:ext uri="{BB962C8B-B14F-4D97-AF65-F5344CB8AC3E}">
        <p14:creationId xmlns:p14="http://schemas.microsoft.com/office/powerpoint/2010/main" val="15079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just one of the many studies I found that cited evidence of the many benefits of SEL. One study followed students over a period of 18 years. </a:t>
            </a:r>
          </a:p>
        </p:txBody>
      </p:sp>
      <p:sp>
        <p:nvSpPr>
          <p:cNvPr id="4" name="Slide Number Placeholder 3"/>
          <p:cNvSpPr>
            <a:spLocks noGrp="1"/>
          </p:cNvSpPr>
          <p:nvPr>
            <p:ph type="sldNum" sz="quarter" idx="10"/>
          </p:nvPr>
        </p:nvSpPr>
        <p:spPr/>
        <p:txBody>
          <a:bodyPr/>
          <a:lstStyle/>
          <a:p>
            <a:fld id="{3E139522-8170-9F49-8D0C-EB96496A03C3}" type="slidenum">
              <a:rPr lang="en-US" smtClean="0"/>
              <a:t>7</a:t>
            </a:fld>
            <a:endParaRPr lang="en-US"/>
          </a:p>
        </p:txBody>
      </p:sp>
    </p:spTree>
    <p:extLst>
      <p:ext uri="{BB962C8B-B14F-4D97-AF65-F5344CB8AC3E}">
        <p14:creationId xmlns:p14="http://schemas.microsoft.com/office/powerpoint/2010/main" val="1483505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lists may surprise some, but I think that these skills were once more prominent than they are today. Some where we’ve lost some of these interpersonal skills. The article also stated that 35% of the skills we think are important today will change as the years progress.</a:t>
            </a:r>
          </a:p>
        </p:txBody>
      </p:sp>
      <p:sp>
        <p:nvSpPr>
          <p:cNvPr id="4" name="Slide Number Placeholder 3"/>
          <p:cNvSpPr>
            <a:spLocks noGrp="1"/>
          </p:cNvSpPr>
          <p:nvPr>
            <p:ph type="sldNum" sz="quarter" idx="10"/>
          </p:nvPr>
        </p:nvSpPr>
        <p:spPr/>
        <p:txBody>
          <a:bodyPr/>
          <a:lstStyle/>
          <a:p>
            <a:fld id="{3E139522-8170-9F49-8D0C-EB96496A03C3}" type="slidenum">
              <a:rPr lang="en-US" smtClean="0"/>
              <a:t>8</a:t>
            </a:fld>
            <a:endParaRPr lang="en-US"/>
          </a:p>
        </p:txBody>
      </p:sp>
    </p:spTree>
    <p:extLst>
      <p:ext uri="{BB962C8B-B14F-4D97-AF65-F5344CB8AC3E}">
        <p14:creationId xmlns:p14="http://schemas.microsoft.com/office/powerpoint/2010/main" val="306281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educational system is experienced in implementing new programs and also doing away with them after they are not a hot topic any longer. Programs that support the emotional needs for the students is well worth the time, money and effort.</a:t>
            </a:r>
          </a:p>
        </p:txBody>
      </p:sp>
      <p:sp>
        <p:nvSpPr>
          <p:cNvPr id="4" name="Slide Number Placeholder 3"/>
          <p:cNvSpPr>
            <a:spLocks noGrp="1"/>
          </p:cNvSpPr>
          <p:nvPr>
            <p:ph type="sldNum" sz="quarter" idx="10"/>
          </p:nvPr>
        </p:nvSpPr>
        <p:spPr/>
        <p:txBody>
          <a:bodyPr/>
          <a:lstStyle/>
          <a:p>
            <a:fld id="{3E139522-8170-9F49-8D0C-EB96496A03C3}" type="slidenum">
              <a:rPr lang="en-US" smtClean="0"/>
              <a:t>9</a:t>
            </a:fld>
            <a:endParaRPr lang="en-US"/>
          </a:p>
        </p:txBody>
      </p:sp>
    </p:spTree>
    <p:extLst>
      <p:ext uri="{BB962C8B-B14F-4D97-AF65-F5344CB8AC3E}">
        <p14:creationId xmlns:p14="http://schemas.microsoft.com/office/powerpoint/2010/main" val="1955771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 goal is to raise a emotional healthy child. Everyone benefits from a student who becomes a well-rounded adult.</a:t>
            </a:r>
          </a:p>
        </p:txBody>
      </p:sp>
      <p:sp>
        <p:nvSpPr>
          <p:cNvPr id="4" name="Slide Number Placeholder 3"/>
          <p:cNvSpPr>
            <a:spLocks noGrp="1"/>
          </p:cNvSpPr>
          <p:nvPr>
            <p:ph type="sldNum" sz="quarter" idx="10"/>
          </p:nvPr>
        </p:nvSpPr>
        <p:spPr/>
        <p:txBody>
          <a:bodyPr/>
          <a:lstStyle/>
          <a:p>
            <a:fld id="{3E139522-8170-9F49-8D0C-EB96496A03C3}" type="slidenum">
              <a:rPr lang="en-US" smtClean="0"/>
              <a:t>10</a:t>
            </a:fld>
            <a:endParaRPr lang="en-US"/>
          </a:p>
        </p:txBody>
      </p:sp>
    </p:spTree>
    <p:extLst>
      <p:ext uri="{BB962C8B-B14F-4D97-AF65-F5344CB8AC3E}">
        <p14:creationId xmlns:p14="http://schemas.microsoft.com/office/powerpoint/2010/main" val="17310865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7/29/18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smtClean="0"/>
              <a:t>7/29/18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7/29/18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7/29/18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4050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7/29/18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7/29/18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7/29/18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7/29/18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81886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7/29/18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smtClean="0"/>
              <a:t>7/29/18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smtClean="0"/>
              <a:t>7/29/18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7/29/18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755153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asel.org/" TargetMode="External"/><Relationship Id="rId2" Type="http://schemas.openxmlformats.org/officeDocument/2006/relationships/hyperlink" Target="http://ei.yale.edu/wp-content/uploads/2013/09/Transforming-Students'-Lives-with-Social-and-Emotional-Learning.pdf" TargetMode="External"/><Relationship Id="rId1" Type="http://schemas.openxmlformats.org/officeDocument/2006/relationships/slideLayout" Target="../slideLayouts/slideLayout2.xml"/><Relationship Id="rId5" Type="http://schemas.openxmlformats.org/officeDocument/2006/relationships/hyperlink" Target="http://blogs.edweek.org/edweek/rulesforengagement/Taylor%20et%20al%20-%20FINAL%20document%206%2017%202017.pdf" TargetMode="External"/><Relationship Id="rId4" Type="http://schemas.openxmlformats.org/officeDocument/2006/relationships/hyperlink" Target="https://www.weforum.org/agenda/2016/01/the-10-skills-you-need-to-thrive-in-the-fourth-industrial-revolu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C3D25154-9EF7-4C33-9AAC-7B3BE089FE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38DEECB-F270-6144-962E-F455A8B60D03}"/>
              </a:ext>
            </a:extLst>
          </p:cNvPr>
          <p:cNvSpPr>
            <a:spLocks noGrp="1"/>
          </p:cNvSpPr>
          <p:nvPr>
            <p:ph type="ctrTitle"/>
          </p:nvPr>
        </p:nvSpPr>
        <p:spPr>
          <a:xfrm>
            <a:off x="1051560" y="643468"/>
            <a:ext cx="9966960" cy="3592432"/>
          </a:xfrm>
        </p:spPr>
        <p:txBody>
          <a:bodyPr>
            <a:normAutofit/>
          </a:bodyPr>
          <a:lstStyle/>
          <a:p>
            <a:r>
              <a:rPr lang="en-US"/>
              <a:t>Social Emotional Learning</a:t>
            </a:r>
          </a:p>
        </p:txBody>
      </p:sp>
      <p:sp>
        <p:nvSpPr>
          <p:cNvPr id="17" name="Rectangle 9">
            <a:extLst>
              <a:ext uri="{FF2B5EF4-FFF2-40B4-BE49-F238E27FC236}">
                <a16:creationId xmlns:a16="http://schemas.microsoft.com/office/drawing/2014/main" id="{1604E8C0-C927-4C06-A96A-BF3323BA7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334A45CB-18CD-0B40-856B-D2EA8E149A05}"/>
              </a:ext>
            </a:extLst>
          </p:cNvPr>
          <p:cNvSpPr>
            <a:spLocks noGrp="1"/>
          </p:cNvSpPr>
          <p:nvPr>
            <p:ph type="subTitle" idx="1"/>
          </p:nvPr>
        </p:nvSpPr>
        <p:spPr>
          <a:xfrm>
            <a:off x="1069848" y="4913336"/>
            <a:ext cx="7891272" cy="1069848"/>
          </a:xfrm>
        </p:spPr>
        <p:txBody>
          <a:bodyPr>
            <a:normAutofit/>
          </a:bodyPr>
          <a:lstStyle/>
          <a:p>
            <a:r>
              <a:rPr lang="en-US" dirty="0">
                <a:solidFill>
                  <a:srgbClr val="000000"/>
                </a:solidFill>
              </a:rPr>
              <a:t> Christina Waters</a:t>
            </a:r>
          </a:p>
          <a:p>
            <a:endParaRPr lang="en-US" dirty="0">
              <a:solidFill>
                <a:srgbClr val="000000"/>
              </a:solidFill>
            </a:endParaRPr>
          </a:p>
        </p:txBody>
      </p:sp>
      <p:sp>
        <p:nvSpPr>
          <p:cNvPr id="18" name="Oval 11">
            <a:extLst>
              <a:ext uri="{FF2B5EF4-FFF2-40B4-BE49-F238E27FC236}">
                <a16:creationId xmlns:a16="http://schemas.microsoft.com/office/drawing/2014/main" id="{95C67F70-EAFE-425C-8422-591620A96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5590" y="5111496"/>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D47FA16B-C217-4D91-84EA-5B0846BD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53681" y="5219586"/>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56451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CFCBE-8EE4-0B47-A304-74A38D835A60}"/>
              </a:ext>
            </a:extLst>
          </p:cNvPr>
          <p:cNvSpPr>
            <a:spLocks noGrp="1"/>
          </p:cNvSpPr>
          <p:nvPr>
            <p:ph type="title"/>
          </p:nvPr>
        </p:nvSpPr>
        <p:spPr>
          <a:xfrm>
            <a:off x="1069848" y="484632"/>
            <a:ext cx="10058400" cy="1609344"/>
          </a:xfrm>
        </p:spPr>
        <p:txBody>
          <a:bodyPr>
            <a:normAutofit/>
          </a:bodyPr>
          <a:lstStyle/>
          <a:p>
            <a:r>
              <a:rPr lang="en-US" dirty="0"/>
              <a:t>How the “village” can help</a:t>
            </a:r>
            <a:endParaRPr lang="en-US"/>
          </a:p>
        </p:txBody>
      </p:sp>
      <p:sp>
        <p:nvSpPr>
          <p:cNvPr id="3" name="Content Placeholder 2">
            <a:extLst>
              <a:ext uri="{FF2B5EF4-FFF2-40B4-BE49-F238E27FC236}">
                <a16:creationId xmlns:a16="http://schemas.microsoft.com/office/drawing/2014/main" id="{A0618501-6663-024B-B03B-7BABEBEDE2FD}"/>
              </a:ext>
            </a:extLst>
          </p:cNvPr>
          <p:cNvSpPr>
            <a:spLocks noGrp="1"/>
          </p:cNvSpPr>
          <p:nvPr>
            <p:ph idx="1"/>
          </p:nvPr>
        </p:nvSpPr>
        <p:spPr>
          <a:xfrm>
            <a:off x="1069847" y="2121408"/>
            <a:ext cx="6482419" cy="4050792"/>
          </a:xfrm>
        </p:spPr>
        <p:txBody>
          <a:bodyPr>
            <a:normAutofit/>
          </a:bodyPr>
          <a:lstStyle/>
          <a:p>
            <a:r>
              <a:rPr lang="en-US" dirty="0"/>
              <a:t>Everyone promotes and supports Social-Emotional Learning.</a:t>
            </a:r>
          </a:p>
          <a:p>
            <a:r>
              <a:rPr lang="en-US" dirty="0"/>
              <a:t>The students see the behaviors being modeled not only at school, but at home.</a:t>
            </a:r>
          </a:p>
          <a:p>
            <a:r>
              <a:rPr lang="en-US" dirty="0"/>
              <a:t>The parents are kept up to date with SEL outcomes.</a:t>
            </a:r>
          </a:p>
          <a:p>
            <a:r>
              <a:rPr lang="en-US" dirty="0"/>
              <a:t>The community is made aware of the importance of the program.</a:t>
            </a:r>
          </a:p>
          <a:p>
            <a:r>
              <a:rPr lang="en-US" dirty="0"/>
              <a:t>Local Partners in Education support the local school by volunteering and telling others how they can help( CASEL, 2017).</a:t>
            </a:r>
          </a:p>
        </p:txBody>
      </p:sp>
      <p:pic>
        <p:nvPicPr>
          <p:cNvPr id="7" name="Graphic 6" descr="Group">
            <a:extLst>
              <a:ext uri="{FF2B5EF4-FFF2-40B4-BE49-F238E27FC236}">
                <a16:creationId xmlns:a16="http://schemas.microsoft.com/office/drawing/2014/main" id="{167B125E-2AC1-416F-B2B3-FE43A7EE4D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72307" y="2381985"/>
            <a:ext cx="3261974" cy="3261974"/>
          </a:xfrm>
          <a:prstGeom prst="rect">
            <a:avLst/>
          </a:prstGeom>
        </p:spPr>
      </p:pic>
    </p:spTree>
    <p:extLst>
      <p:ext uri="{BB962C8B-B14F-4D97-AF65-F5344CB8AC3E}">
        <p14:creationId xmlns:p14="http://schemas.microsoft.com/office/powerpoint/2010/main" val="3421994700"/>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EDAD694-0E2C-2342-BE6B-5AE9BE991266}"/>
              </a:ext>
            </a:extLst>
          </p:cNvPr>
          <p:cNvSpPr>
            <a:spLocks noGrp="1"/>
          </p:cNvSpPr>
          <p:nvPr>
            <p:ph type="title"/>
          </p:nvPr>
        </p:nvSpPr>
        <p:spPr>
          <a:xfrm>
            <a:off x="643468" y="643466"/>
            <a:ext cx="3686312" cy="5528734"/>
          </a:xfrm>
        </p:spPr>
        <p:txBody>
          <a:bodyPr>
            <a:normAutofit/>
          </a:bodyPr>
          <a:lstStyle/>
          <a:p>
            <a:pPr algn="ctr"/>
            <a:r>
              <a:rPr lang="en-US" sz="4800" dirty="0">
                <a:solidFill>
                  <a:srgbClr val="FFFFFF"/>
                </a:solidFill>
              </a:rPr>
              <a:t>What Program should we Implement?</a:t>
            </a:r>
          </a:p>
        </p:txBody>
      </p:sp>
      <p:sp>
        <p:nvSpPr>
          <p:cNvPr id="3" name="Content Placeholder 2">
            <a:extLst>
              <a:ext uri="{FF2B5EF4-FFF2-40B4-BE49-F238E27FC236}">
                <a16:creationId xmlns:a16="http://schemas.microsoft.com/office/drawing/2014/main" id="{4F7371CB-6E0E-504B-BB79-53378A1B3D8C}"/>
              </a:ext>
            </a:extLst>
          </p:cNvPr>
          <p:cNvSpPr>
            <a:spLocks noGrp="1"/>
          </p:cNvSpPr>
          <p:nvPr>
            <p:ph idx="1"/>
          </p:nvPr>
        </p:nvSpPr>
        <p:spPr>
          <a:xfrm>
            <a:off x="5053780" y="599768"/>
            <a:ext cx="6074467" cy="5572432"/>
          </a:xfrm>
        </p:spPr>
        <p:txBody>
          <a:bodyPr anchor="ctr">
            <a:normAutofit/>
          </a:bodyPr>
          <a:lstStyle/>
          <a:p>
            <a:r>
              <a:rPr lang="en-US" dirty="0"/>
              <a:t>The program should be evidence-based and be able to be integrated across the school day and grade-levels. </a:t>
            </a:r>
          </a:p>
          <a:p>
            <a:r>
              <a:rPr lang="en-US" dirty="0"/>
              <a:t> CASEL has a guide to help schools make an informed decision about which program to choose.</a:t>
            </a:r>
          </a:p>
          <a:p>
            <a:r>
              <a:rPr lang="en-US" dirty="0"/>
              <a:t>As of March 2018, </a:t>
            </a:r>
            <a:r>
              <a:rPr lang="en-US" i="1" dirty="0"/>
              <a:t>Leader In Me </a:t>
            </a:r>
            <a:r>
              <a:rPr lang="en-US" dirty="0"/>
              <a:t>met the criteria and is now endorsed by CASEL.</a:t>
            </a:r>
          </a:p>
        </p:txBody>
      </p:sp>
    </p:spTree>
    <p:extLst>
      <p:ext uri="{BB962C8B-B14F-4D97-AF65-F5344CB8AC3E}">
        <p14:creationId xmlns:p14="http://schemas.microsoft.com/office/powerpoint/2010/main" val="131355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C8296-F258-6048-BF75-0C4396B2CD6A}"/>
              </a:ext>
            </a:extLst>
          </p:cNvPr>
          <p:cNvSpPr>
            <a:spLocks noGrp="1"/>
          </p:cNvSpPr>
          <p:nvPr>
            <p:ph type="title"/>
          </p:nvPr>
        </p:nvSpPr>
        <p:spPr>
          <a:xfrm>
            <a:off x="1069848" y="484632"/>
            <a:ext cx="10058400" cy="1609344"/>
          </a:xfrm>
        </p:spPr>
        <p:txBody>
          <a:bodyPr>
            <a:normAutofit/>
          </a:bodyPr>
          <a:lstStyle/>
          <a:p>
            <a:r>
              <a:rPr lang="en-US"/>
              <a:t>Maslow’s Before Bloom’s</a:t>
            </a:r>
          </a:p>
        </p:txBody>
      </p:sp>
      <p:pic>
        <p:nvPicPr>
          <p:cNvPr id="5" name="Picture 4">
            <a:extLst>
              <a:ext uri="{FF2B5EF4-FFF2-40B4-BE49-F238E27FC236}">
                <a16:creationId xmlns:a16="http://schemas.microsoft.com/office/drawing/2014/main" id="{81F962EE-7716-6C41-8FEC-EDA7C5CD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942" y="3318243"/>
            <a:ext cx="4773168" cy="1730273"/>
          </a:xfrm>
          <a:prstGeom prst="rect">
            <a:avLst/>
          </a:prstGeom>
        </p:spPr>
      </p:pic>
      <p:sp>
        <p:nvSpPr>
          <p:cNvPr id="3" name="Content Placeholder 2">
            <a:extLst>
              <a:ext uri="{FF2B5EF4-FFF2-40B4-BE49-F238E27FC236}">
                <a16:creationId xmlns:a16="http://schemas.microsoft.com/office/drawing/2014/main" id="{3D1A65DB-8888-1A42-9CE2-79EC90FCE201}"/>
              </a:ext>
            </a:extLst>
          </p:cNvPr>
          <p:cNvSpPr>
            <a:spLocks noGrp="1"/>
          </p:cNvSpPr>
          <p:nvPr>
            <p:ph idx="1"/>
          </p:nvPr>
        </p:nvSpPr>
        <p:spPr>
          <a:xfrm>
            <a:off x="6355080" y="2121408"/>
            <a:ext cx="4773168" cy="4050792"/>
          </a:xfrm>
        </p:spPr>
        <p:txBody>
          <a:bodyPr>
            <a:normAutofit fontScale="92500" lnSpcReduction="20000"/>
          </a:bodyPr>
          <a:lstStyle/>
          <a:p>
            <a:pPr>
              <a:lnSpc>
                <a:spcPct val="150000"/>
              </a:lnSpc>
            </a:pPr>
            <a:r>
              <a:rPr lang="en-US" dirty="0"/>
              <a:t>In his keynote speech at the 2018 Model Schools Conference, Dr. Bill Daggett stressed the importance of Social-Emotional learning. He stated, “Instead asking, ‘What is wrong with this kid? Ask, ’What happened to this kid?’ We have to remember,  when a student has the basic needs met then he or she can learn. Social- Emotional Learning supports that concept. </a:t>
            </a:r>
          </a:p>
          <a:p>
            <a:endParaRPr lang="en-US" dirty="0"/>
          </a:p>
        </p:txBody>
      </p:sp>
    </p:spTree>
    <p:extLst>
      <p:ext uri="{BB962C8B-B14F-4D97-AF65-F5344CB8AC3E}">
        <p14:creationId xmlns:p14="http://schemas.microsoft.com/office/powerpoint/2010/main" val="2219937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2623-4338-8C41-988D-AE19732772CC}"/>
              </a:ext>
            </a:extLst>
          </p:cNvPr>
          <p:cNvSpPr>
            <a:spLocks noGrp="1"/>
          </p:cNvSpPr>
          <p:nvPr>
            <p:ph type="title"/>
          </p:nvPr>
        </p:nvSpPr>
        <p:spPr>
          <a:xfrm>
            <a:off x="1069848" y="484632"/>
            <a:ext cx="10058400" cy="833529"/>
          </a:xfrm>
        </p:spPr>
        <p:txBody>
          <a:bodyPr/>
          <a:lstStyle/>
          <a:p>
            <a:pPr algn="ctr"/>
            <a:r>
              <a:rPr lang="en-US" dirty="0"/>
              <a:t>References </a:t>
            </a:r>
          </a:p>
        </p:txBody>
      </p:sp>
      <p:sp>
        <p:nvSpPr>
          <p:cNvPr id="3" name="Content Placeholder 2">
            <a:extLst>
              <a:ext uri="{FF2B5EF4-FFF2-40B4-BE49-F238E27FC236}">
                <a16:creationId xmlns:a16="http://schemas.microsoft.com/office/drawing/2014/main" id="{D2B165FB-5491-F14C-9557-872AC8BC45A1}"/>
              </a:ext>
            </a:extLst>
          </p:cNvPr>
          <p:cNvSpPr>
            <a:spLocks noGrp="1"/>
          </p:cNvSpPr>
          <p:nvPr>
            <p:ph idx="1"/>
          </p:nvPr>
        </p:nvSpPr>
        <p:spPr>
          <a:xfrm>
            <a:off x="1069848" y="1318161"/>
            <a:ext cx="10058400" cy="4854039"/>
          </a:xfrm>
        </p:spPr>
        <p:txBody>
          <a:bodyPr>
            <a:normAutofit fontScale="77500" lnSpcReduction="20000"/>
          </a:bodyPr>
          <a:lstStyle/>
          <a:p>
            <a:pPr marL="865188" indent="-865188">
              <a:buNone/>
            </a:pPr>
            <a:r>
              <a:rPr lang="en-US" dirty="0"/>
              <a:t>Brackett, M. A., &amp; Rivers, S. E. (n.d.). Transforming students’ lives with social and emotional learning. Retrieved from </a:t>
            </a:r>
            <a:r>
              <a:rPr lang="en-US" u="sng" dirty="0">
                <a:hlinkClick r:id="rId2"/>
              </a:rPr>
              <a:t>http://ei.yale.edu/wp-content/uploads/2013/09/Transforming-Students’-Lives-	with-Social-and-Emotional-Learning.pdf</a:t>
            </a:r>
            <a:endParaRPr lang="en-US" dirty="0"/>
          </a:p>
          <a:p>
            <a:pPr marL="0" indent="0">
              <a:buNone/>
            </a:pPr>
            <a:r>
              <a:rPr lang="en-US" dirty="0"/>
              <a:t> </a:t>
            </a:r>
          </a:p>
          <a:p>
            <a:pPr marL="0" indent="0">
              <a:buNone/>
            </a:pPr>
            <a:r>
              <a:rPr lang="en-US" dirty="0"/>
              <a:t>Collaborative for Academic, Social, and Emotional Learning (CASEL). Retrieved from </a:t>
            </a:r>
            <a:r>
              <a:rPr lang="en-US" u="sng" dirty="0">
                <a:hlinkClick r:id="rId3"/>
              </a:rPr>
              <a:t>https://casel.org</a:t>
            </a:r>
            <a:endParaRPr lang="en-US" dirty="0"/>
          </a:p>
          <a:p>
            <a:pPr marL="0" indent="0">
              <a:buNone/>
            </a:pPr>
            <a:r>
              <a:rPr lang="en-US" dirty="0"/>
              <a:t> </a:t>
            </a:r>
          </a:p>
          <a:p>
            <a:pPr marL="922338" indent="-922338">
              <a:buNone/>
            </a:pPr>
            <a:r>
              <a:rPr lang="en-US" dirty="0"/>
              <a:t>Gray, Alex. (2016).</a:t>
            </a:r>
            <a:r>
              <a:rPr lang="en-US" b="1" dirty="0"/>
              <a:t> </a:t>
            </a:r>
            <a:r>
              <a:rPr lang="en-US" dirty="0"/>
              <a:t>The 10 skills you need to thrive in the Fourth Industrial Revolution. </a:t>
            </a:r>
            <a:r>
              <a:rPr lang="en-US" i="1" dirty="0"/>
              <a:t>World Economic     Forum. </a:t>
            </a:r>
            <a:r>
              <a:rPr lang="en-US" dirty="0"/>
              <a:t>Retrieved from </a:t>
            </a:r>
            <a:r>
              <a:rPr lang="en-US" u="sng" dirty="0">
                <a:hlinkClick r:id="rId4"/>
              </a:rPr>
              <a:t>https://www.weforum.org/agenda/2016/01/the-10-skills-you-need-to-	thrive-in-the-fourth-industrial-revolution/</a:t>
            </a:r>
            <a:endParaRPr lang="en-US" b="1" dirty="0"/>
          </a:p>
          <a:p>
            <a:pPr marL="0" indent="0">
              <a:buNone/>
            </a:pPr>
            <a:r>
              <a:rPr lang="en-US" dirty="0"/>
              <a:t> </a:t>
            </a:r>
          </a:p>
          <a:p>
            <a:pPr marL="922338" indent="-908050">
              <a:buNone/>
            </a:pPr>
            <a:r>
              <a:rPr lang="en-US" dirty="0"/>
              <a:t>Taylor, R. B., </a:t>
            </a:r>
            <a:r>
              <a:rPr lang="en-US" dirty="0" err="1"/>
              <a:t>Durlak</a:t>
            </a:r>
            <a:r>
              <a:rPr lang="en-US" dirty="0"/>
              <a:t>, J.A., </a:t>
            </a:r>
            <a:r>
              <a:rPr lang="en-US" dirty="0" err="1"/>
              <a:t>Oberle</a:t>
            </a:r>
            <a:r>
              <a:rPr lang="en-US" dirty="0"/>
              <a:t>, E., Weissberg, R.P. (2017). Promoting positive youth development through School-Based Social and Emotional Learning Interventions: A meta-analysis of follow-up effects. </a:t>
            </a:r>
            <a:r>
              <a:rPr lang="en-US" i="1" dirty="0"/>
              <a:t>Child Development</a:t>
            </a:r>
            <a:r>
              <a:rPr lang="en-US" dirty="0"/>
              <a:t>, Vol.0, 1-16. Retrieved from </a:t>
            </a:r>
            <a:r>
              <a:rPr lang="en-US" u="sng" dirty="0">
                <a:hlinkClick r:id="rId5"/>
              </a:rPr>
              <a:t>http://blogs.edweek.org/edweek/rulesforengagement/Taylor%20et%20al%20-%20FINAL%20document%206%2017%202017.pdf</a:t>
            </a:r>
            <a:endParaRPr lang="en-US" dirty="0"/>
          </a:p>
          <a:p>
            <a:pPr marL="0" indent="0">
              <a:buNone/>
            </a:pPr>
            <a:r>
              <a:rPr lang="en-US" dirty="0"/>
              <a:t> </a:t>
            </a:r>
          </a:p>
          <a:p>
            <a:pPr marL="0" indent="0">
              <a:buNone/>
            </a:pPr>
            <a:r>
              <a:rPr lang="en-US" dirty="0"/>
              <a:t>Zins, J. E., Bloodworth, M. R., Weissberg, R. P., &amp; Walberg, H. J. (2004). The scientific base linking social and 	emotional learning to school success. In J. E. Zins, R. P. Weissberg, M. C. Wang &amp; H. J. Walberg 	(Eds.), </a:t>
            </a:r>
            <a:r>
              <a:rPr lang="en-US" i="1" dirty="0"/>
              <a:t>Building academic success on social and emotional learning: What does the research say? 	</a:t>
            </a:r>
            <a:r>
              <a:rPr lang="en-US" dirty="0"/>
              <a:t>(pp. 3-22). New York: Teachers College Press. </a:t>
            </a:r>
          </a:p>
          <a:p>
            <a:pPr marL="0" indent="0">
              <a:buNone/>
            </a:pPr>
            <a:endParaRPr lang="en-US" dirty="0"/>
          </a:p>
        </p:txBody>
      </p:sp>
    </p:spTree>
    <p:extLst>
      <p:ext uri="{BB962C8B-B14F-4D97-AF65-F5344CB8AC3E}">
        <p14:creationId xmlns:p14="http://schemas.microsoft.com/office/powerpoint/2010/main" val="303036631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8" name="Rectangle 27">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5">
              <a:alphaModFix amt="60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12C676-87C8-E744-A927-0E7279B67C8C}"/>
              </a:ext>
            </a:extLst>
          </p:cNvPr>
          <p:cNvSpPr>
            <a:spLocks noGrp="1"/>
          </p:cNvSpPr>
          <p:nvPr>
            <p:ph type="title"/>
          </p:nvPr>
        </p:nvSpPr>
        <p:spPr>
          <a:xfrm>
            <a:off x="6400800" y="484632"/>
            <a:ext cx="5299586" cy="1609344"/>
          </a:xfrm>
          <a:ln>
            <a:noFill/>
          </a:ln>
        </p:spPr>
        <p:txBody>
          <a:bodyPr vert="horz" lIns="91440" tIns="45720" rIns="91440" bIns="45720" rtlCol="0" anchor="ctr">
            <a:normAutofit/>
          </a:bodyPr>
          <a:lstStyle/>
          <a:p>
            <a:pPr algn="ctr"/>
            <a:r>
              <a:rPr lang="en-US" sz="3400" dirty="0"/>
              <a:t>What is Social Emotional learning(SEL)?</a:t>
            </a:r>
          </a:p>
        </p:txBody>
      </p:sp>
      <p:pic>
        <p:nvPicPr>
          <p:cNvPr id="6" name="Content Placeholder 5">
            <a:extLst>
              <a:ext uri="{FF2B5EF4-FFF2-40B4-BE49-F238E27FC236}">
                <a16:creationId xmlns:a16="http://schemas.microsoft.com/office/drawing/2014/main" id="{3EC94938-0B74-B34C-9D72-3B519EA9C32A}"/>
              </a:ext>
            </a:extLst>
          </p:cNvPr>
          <p:cNvPicPr>
            <a:picLocks noGrp="1" noChangeAspect="1"/>
          </p:cNvPicPr>
          <p:nvPr>
            <p:ph idx="1"/>
          </p:nvPr>
        </p:nvPicPr>
        <p:blipFill rotWithShape="1">
          <a:blip r:embed="rId7">
            <a:extLst>
              <a:ext uri="{28A0092B-C50C-407E-A947-70E740481C1C}">
                <a14:useLocalDpi xmlns:a14="http://schemas.microsoft.com/office/drawing/2010/main" val="0"/>
              </a:ext>
            </a:extLst>
          </a:blip>
          <a:srcRect t="1697" r="2" b="8820"/>
          <a:stretch/>
        </p:blipFill>
        <p:spPr>
          <a:xfrm>
            <a:off x="633999" y="1111858"/>
            <a:ext cx="5112461" cy="4644544"/>
          </a:xfrm>
          <a:prstGeom prst="rect">
            <a:avLst/>
          </a:prstGeom>
        </p:spPr>
      </p:pic>
      <p:sp>
        <p:nvSpPr>
          <p:cNvPr id="4" name="Text Placeholder 3">
            <a:extLst>
              <a:ext uri="{FF2B5EF4-FFF2-40B4-BE49-F238E27FC236}">
                <a16:creationId xmlns:a16="http://schemas.microsoft.com/office/drawing/2014/main" id="{9BA034E2-7461-F244-AC40-5DAA7C9D48FE}"/>
              </a:ext>
            </a:extLst>
          </p:cNvPr>
          <p:cNvSpPr>
            <a:spLocks noGrp="1"/>
          </p:cNvSpPr>
          <p:nvPr>
            <p:ph type="body" sz="half" idx="2"/>
          </p:nvPr>
        </p:nvSpPr>
        <p:spPr>
          <a:xfrm>
            <a:off x="6400799" y="2121408"/>
            <a:ext cx="5299585" cy="4050792"/>
          </a:xfrm>
        </p:spPr>
        <p:txBody>
          <a:bodyPr vert="horz" lIns="91440" tIns="45720" rIns="91440" bIns="45720" rtlCol="0">
            <a:normAutofit/>
          </a:bodyPr>
          <a:lstStyle/>
          <a:p>
            <a:pPr>
              <a:lnSpc>
                <a:spcPct val="90000"/>
              </a:lnSpc>
            </a:pPr>
            <a:r>
              <a:rPr lang="en-US" sz="2800" dirty="0">
                <a:solidFill>
                  <a:schemeClr val="tx1"/>
                </a:solidFill>
              </a:rPr>
              <a:t>SEL is the process in which we learn to recognize and manage emotions, behave responsibly, make good decisions, build healthy relationships and refrain from exhibiting negative behaviors( Zins, Bloodworth, Weissberg &amp; Walberg, 2004)</a:t>
            </a:r>
          </a:p>
        </p:txBody>
      </p:sp>
      <p:grpSp>
        <p:nvGrpSpPr>
          <p:cNvPr id="30" name="Group 29">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1" name="Oval 30">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2" name="Oval 31">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1751209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B97D-1821-BF44-9D69-E3F17FAF37BB}"/>
              </a:ext>
            </a:extLst>
          </p:cNvPr>
          <p:cNvSpPr>
            <a:spLocks noGrp="1"/>
          </p:cNvSpPr>
          <p:nvPr>
            <p:ph type="title"/>
          </p:nvPr>
        </p:nvSpPr>
        <p:spPr>
          <a:xfrm>
            <a:off x="8549640" y="685800"/>
            <a:ext cx="3200400" cy="917369"/>
          </a:xfrm>
        </p:spPr>
        <p:txBody>
          <a:bodyPr>
            <a:normAutofit fontScale="90000"/>
          </a:bodyPr>
          <a:lstStyle/>
          <a:p>
            <a:pPr algn="ctr"/>
            <a:r>
              <a:rPr lang="en-US" dirty="0"/>
              <a:t>Framework of SEL</a:t>
            </a:r>
          </a:p>
        </p:txBody>
      </p:sp>
      <p:pic>
        <p:nvPicPr>
          <p:cNvPr id="5" name="Picture Placeholder 4">
            <a:extLst>
              <a:ext uri="{FF2B5EF4-FFF2-40B4-BE49-F238E27FC236}">
                <a16:creationId xmlns:a16="http://schemas.microsoft.com/office/drawing/2014/main" id="{8D7FDA03-316D-F14A-9F72-9DE12BAE84F7}"/>
              </a:ext>
            </a:extLst>
          </p:cNvPr>
          <p:cNvPicPr>
            <a:picLocks noGrp="1" noChangeAspect="1"/>
          </p:cNvPicPr>
          <p:nvPr>
            <p:ph type="pic" idx="1"/>
          </p:nvPr>
        </p:nvPicPr>
        <p:blipFill>
          <a:blip r:embed="rId3"/>
          <a:srcRect l="1965" r="1965"/>
          <a:stretch>
            <a:fillRect/>
          </a:stretch>
        </p:blipFill>
        <p:spPr>
          <a:prstGeom prst="rect">
            <a:avLst/>
          </a:prstGeom>
        </p:spPr>
      </p:pic>
      <p:sp>
        <p:nvSpPr>
          <p:cNvPr id="4" name="Text Placeholder 3">
            <a:extLst>
              <a:ext uri="{FF2B5EF4-FFF2-40B4-BE49-F238E27FC236}">
                <a16:creationId xmlns:a16="http://schemas.microsoft.com/office/drawing/2014/main" id="{ED7D7BE9-54F7-4D4A-ACA2-8DF010352551}"/>
              </a:ext>
            </a:extLst>
          </p:cNvPr>
          <p:cNvSpPr>
            <a:spLocks noGrp="1"/>
          </p:cNvSpPr>
          <p:nvPr>
            <p:ph type="body" sz="half" idx="2"/>
          </p:nvPr>
        </p:nvSpPr>
        <p:spPr>
          <a:xfrm>
            <a:off x="8549640" y="1852551"/>
            <a:ext cx="3200400" cy="3862449"/>
          </a:xfrm>
        </p:spPr>
        <p:txBody>
          <a:bodyPr>
            <a:normAutofit/>
          </a:bodyPr>
          <a:lstStyle/>
          <a:p>
            <a:r>
              <a:rPr lang="en-US" sz="2000" dirty="0"/>
              <a:t>According to the Collaborative for Academic, Social,</a:t>
            </a:r>
            <a:br>
              <a:rPr lang="en-US" sz="2000" dirty="0"/>
            </a:br>
            <a:r>
              <a:rPr lang="en-US" sz="2000" dirty="0"/>
              <a:t>and Emotional Learning (CASEL</a:t>
            </a:r>
            <a:r>
              <a:rPr lang="en-US" sz="2000" b="1" dirty="0"/>
              <a:t>, 2017), </a:t>
            </a:r>
            <a:r>
              <a:rPr lang="en-US" sz="2000" dirty="0"/>
              <a:t>These five abilities can be taught directly and integrated into core subjects. </a:t>
            </a:r>
          </a:p>
        </p:txBody>
      </p:sp>
    </p:spTree>
    <p:extLst>
      <p:ext uri="{BB962C8B-B14F-4D97-AF65-F5344CB8AC3E}">
        <p14:creationId xmlns:p14="http://schemas.microsoft.com/office/powerpoint/2010/main" val="158306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F0A0EE-9FC3-EC45-BCA3-294AA9E273FA}"/>
              </a:ext>
            </a:extLst>
          </p:cNvPr>
          <p:cNvSpPr>
            <a:spLocks noGrp="1"/>
          </p:cNvSpPr>
          <p:nvPr>
            <p:ph type="body" idx="1"/>
          </p:nvPr>
        </p:nvSpPr>
        <p:spPr/>
        <p:txBody>
          <a:bodyPr/>
          <a:lstStyle/>
          <a:p>
            <a:pPr algn="ctr"/>
            <a:r>
              <a:rPr lang="en-US" dirty="0"/>
              <a:t>Self-Awareness</a:t>
            </a:r>
          </a:p>
        </p:txBody>
      </p:sp>
      <p:sp>
        <p:nvSpPr>
          <p:cNvPr id="3" name="Content Placeholder 2">
            <a:extLst>
              <a:ext uri="{FF2B5EF4-FFF2-40B4-BE49-F238E27FC236}">
                <a16:creationId xmlns:a16="http://schemas.microsoft.com/office/drawing/2014/main" id="{A5A7CFF0-3251-1944-B2C0-58FD313C90E6}"/>
              </a:ext>
            </a:extLst>
          </p:cNvPr>
          <p:cNvSpPr>
            <a:spLocks noGrp="1"/>
          </p:cNvSpPr>
          <p:nvPr>
            <p:ph sz="half" idx="2"/>
          </p:nvPr>
        </p:nvSpPr>
        <p:spPr/>
        <p:txBody>
          <a:bodyPr/>
          <a:lstStyle/>
          <a:p>
            <a:r>
              <a:rPr lang="en-US" dirty="0"/>
              <a:t>The ability to recognize one’s strengths and weaknesses.</a:t>
            </a:r>
          </a:p>
          <a:p>
            <a:r>
              <a:rPr lang="en-US" dirty="0"/>
              <a:t>The ability to have a positive view of one’s self as in having a “growth mindset”.</a:t>
            </a:r>
          </a:p>
          <a:p>
            <a:r>
              <a:rPr lang="en-US" dirty="0"/>
              <a:t>The ability to recognize one’s emotions and how they affect behavior. </a:t>
            </a:r>
          </a:p>
        </p:txBody>
      </p:sp>
      <p:sp>
        <p:nvSpPr>
          <p:cNvPr id="4" name="Text Placeholder 3">
            <a:extLst>
              <a:ext uri="{FF2B5EF4-FFF2-40B4-BE49-F238E27FC236}">
                <a16:creationId xmlns:a16="http://schemas.microsoft.com/office/drawing/2014/main" id="{C3FB026E-E681-F44F-926A-03D69F857501}"/>
              </a:ext>
            </a:extLst>
          </p:cNvPr>
          <p:cNvSpPr>
            <a:spLocks noGrp="1"/>
          </p:cNvSpPr>
          <p:nvPr>
            <p:ph type="body" sz="quarter" idx="3"/>
          </p:nvPr>
        </p:nvSpPr>
        <p:spPr/>
        <p:txBody>
          <a:bodyPr/>
          <a:lstStyle/>
          <a:p>
            <a:pPr algn="ctr"/>
            <a:r>
              <a:rPr lang="en-US" dirty="0"/>
              <a:t>Social-Awareness</a:t>
            </a:r>
          </a:p>
        </p:txBody>
      </p:sp>
      <p:sp>
        <p:nvSpPr>
          <p:cNvPr id="5" name="Content Placeholder 4">
            <a:extLst>
              <a:ext uri="{FF2B5EF4-FFF2-40B4-BE49-F238E27FC236}">
                <a16:creationId xmlns:a16="http://schemas.microsoft.com/office/drawing/2014/main" id="{2B731406-F29D-CC4E-BAA4-EC952BEFD2D9}"/>
              </a:ext>
            </a:extLst>
          </p:cNvPr>
          <p:cNvSpPr>
            <a:spLocks noGrp="1"/>
          </p:cNvSpPr>
          <p:nvPr>
            <p:ph sz="quarter" idx="4"/>
          </p:nvPr>
        </p:nvSpPr>
        <p:spPr/>
        <p:txBody>
          <a:bodyPr/>
          <a:lstStyle/>
          <a:p>
            <a:r>
              <a:rPr lang="en-US" dirty="0"/>
              <a:t>The ability to see another person’s point of view</a:t>
            </a:r>
          </a:p>
          <a:p>
            <a:r>
              <a:rPr lang="en-US" dirty="0"/>
              <a:t>To have empathy for other people</a:t>
            </a:r>
          </a:p>
          <a:p>
            <a:r>
              <a:rPr lang="en-US" dirty="0"/>
              <a:t>The ability to appreciate other’s diversity</a:t>
            </a:r>
          </a:p>
          <a:p>
            <a:r>
              <a:rPr lang="en-US" dirty="0"/>
              <a:t>To be able to respect others</a:t>
            </a:r>
          </a:p>
        </p:txBody>
      </p:sp>
      <p:sp>
        <p:nvSpPr>
          <p:cNvPr id="6" name="Title 5">
            <a:extLst>
              <a:ext uri="{FF2B5EF4-FFF2-40B4-BE49-F238E27FC236}">
                <a16:creationId xmlns:a16="http://schemas.microsoft.com/office/drawing/2014/main" id="{6FF75B5B-2AD1-CC4C-85E1-A349AF425CE0}"/>
              </a:ext>
            </a:extLst>
          </p:cNvPr>
          <p:cNvSpPr>
            <a:spLocks noGrp="1"/>
          </p:cNvSpPr>
          <p:nvPr>
            <p:ph type="title"/>
          </p:nvPr>
        </p:nvSpPr>
        <p:spPr/>
        <p:txBody>
          <a:bodyPr/>
          <a:lstStyle/>
          <a:p>
            <a:pPr algn="ctr"/>
            <a:r>
              <a:rPr lang="en-US" dirty="0"/>
              <a:t>Let’s look at the Five components</a:t>
            </a:r>
          </a:p>
        </p:txBody>
      </p:sp>
    </p:spTree>
    <p:extLst>
      <p:ext uri="{BB962C8B-B14F-4D97-AF65-F5344CB8AC3E}">
        <p14:creationId xmlns:p14="http://schemas.microsoft.com/office/powerpoint/2010/main" val="351653744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B6415E-F105-E147-9B00-6207DD1C0EAC}"/>
              </a:ext>
            </a:extLst>
          </p:cNvPr>
          <p:cNvSpPr>
            <a:spLocks noGrp="1"/>
          </p:cNvSpPr>
          <p:nvPr>
            <p:ph type="body" idx="1"/>
          </p:nvPr>
        </p:nvSpPr>
        <p:spPr/>
        <p:txBody>
          <a:bodyPr/>
          <a:lstStyle/>
          <a:p>
            <a:pPr algn="ctr"/>
            <a:r>
              <a:rPr lang="en-US" dirty="0"/>
              <a:t>Responsible Decision-Making </a:t>
            </a:r>
          </a:p>
          <a:p>
            <a:endParaRPr lang="en-US" dirty="0"/>
          </a:p>
        </p:txBody>
      </p:sp>
      <p:sp>
        <p:nvSpPr>
          <p:cNvPr id="3" name="Content Placeholder 2">
            <a:extLst>
              <a:ext uri="{FF2B5EF4-FFF2-40B4-BE49-F238E27FC236}">
                <a16:creationId xmlns:a16="http://schemas.microsoft.com/office/drawing/2014/main" id="{9CFBBED0-0FDC-0D47-B2A3-DAE9D82E363C}"/>
              </a:ext>
            </a:extLst>
          </p:cNvPr>
          <p:cNvSpPr>
            <a:spLocks noGrp="1"/>
          </p:cNvSpPr>
          <p:nvPr>
            <p:ph sz="half" idx="2"/>
          </p:nvPr>
        </p:nvSpPr>
        <p:spPr/>
        <p:txBody>
          <a:bodyPr/>
          <a:lstStyle/>
          <a:p>
            <a:r>
              <a:rPr lang="en-US" dirty="0"/>
              <a:t>The ability to make smart choices on how to act in certain situations such as at school and being in public.</a:t>
            </a:r>
          </a:p>
          <a:p>
            <a:r>
              <a:rPr lang="en-US" dirty="0"/>
              <a:t>Understanding that there are consequences, good or bad when one makes a decision. </a:t>
            </a:r>
          </a:p>
          <a:p>
            <a:r>
              <a:rPr lang="en-US" dirty="0"/>
              <a:t>Understands that one’s choices affects others.</a:t>
            </a:r>
          </a:p>
        </p:txBody>
      </p:sp>
      <p:sp>
        <p:nvSpPr>
          <p:cNvPr id="4" name="Text Placeholder 3">
            <a:extLst>
              <a:ext uri="{FF2B5EF4-FFF2-40B4-BE49-F238E27FC236}">
                <a16:creationId xmlns:a16="http://schemas.microsoft.com/office/drawing/2014/main" id="{CB961003-D121-EC4A-BCC3-6C52186E563B}"/>
              </a:ext>
            </a:extLst>
          </p:cNvPr>
          <p:cNvSpPr>
            <a:spLocks noGrp="1"/>
          </p:cNvSpPr>
          <p:nvPr>
            <p:ph type="body" sz="quarter" idx="3"/>
          </p:nvPr>
        </p:nvSpPr>
        <p:spPr/>
        <p:txBody>
          <a:bodyPr/>
          <a:lstStyle/>
          <a:p>
            <a:pPr algn="ctr"/>
            <a:r>
              <a:rPr lang="en-US" dirty="0"/>
              <a:t>Self-Management  </a:t>
            </a:r>
          </a:p>
          <a:p>
            <a:pPr algn="ctr"/>
            <a:endParaRPr lang="en-US" dirty="0"/>
          </a:p>
        </p:txBody>
      </p:sp>
      <p:sp>
        <p:nvSpPr>
          <p:cNvPr id="5" name="Content Placeholder 4">
            <a:extLst>
              <a:ext uri="{FF2B5EF4-FFF2-40B4-BE49-F238E27FC236}">
                <a16:creationId xmlns:a16="http://schemas.microsoft.com/office/drawing/2014/main" id="{ABA23DED-40B7-D24F-BCD1-14AE1EB2316C}"/>
              </a:ext>
            </a:extLst>
          </p:cNvPr>
          <p:cNvSpPr>
            <a:spLocks noGrp="1"/>
          </p:cNvSpPr>
          <p:nvPr>
            <p:ph sz="quarter" idx="4"/>
          </p:nvPr>
        </p:nvSpPr>
        <p:spPr/>
        <p:txBody>
          <a:bodyPr/>
          <a:lstStyle/>
          <a:p>
            <a:r>
              <a:rPr lang="en-US" dirty="0"/>
              <a:t>The ability to set and work toward personal goals.</a:t>
            </a:r>
          </a:p>
          <a:p>
            <a:r>
              <a:rPr lang="en-US" dirty="0"/>
              <a:t>Understanding how to manage one’s emotions in different situations</a:t>
            </a:r>
          </a:p>
          <a:p>
            <a:r>
              <a:rPr lang="en-US" dirty="0"/>
              <a:t>The ability to self-motivate</a:t>
            </a:r>
          </a:p>
          <a:p>
            <a:endParaRPr lang="en-US" dirty="0"/>
          </a:p>
        </p:txBody>
      </p:sp>
      <p:sp>
        <p:nvSpPr>
          <p:cNvPr id="6" name="Title 5">
            <a:extLst>
              <a:ext uri="{FF2B5EF4-FFF2-40B4-BE49-F238E27FC236}">
                <a16:creationId xmlns:a16="http://schemas.microsoft.com/office/drawing/2014/main" id="{4A1DBC23-226F-8449-A8FA-0865A25BE1BE}"/>
              </a:ext>
            </a:extLst>
          </p:cNvPr>
          <p:cNvSpPr>
            <a:spLocks noGrp="1"/>
          </p:cNvSpPr>
          <p:nvPr>
            <p:ph type="title"/>
          </p:nvPr>
        </p:nvSpPr>
        <p:spPr/>
        <p:txBody>
          <a:bodyPr/>
          <a:lstStyle/>
          <a:p>
            <a:pPr algn="ctr"/>
            <a:r>
              <a:rPr lang="en-US" dirty="0"/>
              <a:t>Let’s look at the Five Components</a:t>
            </a:r>
          </a:p>
        </p:txBody>
      </p:sp>
    </p:spTree>
    <p:extLst>
      <p:ext uri="{BB962C8B-B14F-4D97-AF65-F5344CB8AC3E}">
        <p14:creationId xmlns:p14="http://schemas.microsoft.com/office/powerpoint/2010/main" val="199913371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DA04D6-CF07-1C4C-A039-CE2371994C66}"/>
              </a:ext>
            </a:extLst>
          </p:cNvPr>
          <p:cNvSpPr>
            <a:spLocks noGrp="1"/>
          </p:cNvSpPr>
          <p:nvPr>
            <p:ph type="body" idx="1"/>
          </p:nvPr>
        </p:nvSpPr>
        <p:spPr/>
        <p:txBody>
          <a:bodyPr/>
          <a:lstStyle/>
          <a:p>
            <a:pPr algn="ctr"/>
            <a:r>
              <a:rPr lang="en-US" dirty="0"/>
              <a:t>Relationship Skills</a:t>
            </a:r>
          </a:p>
        </p:txBody>
      </p:sp>
      <p:sp>
        <p:nvSpPr>
          <p:cNvPr id="3" name="Content Placeholder 2">
            <a:extLst>
              <a:ext uri="{FF2B5EF4-FFF2-40B4-BE49-F238E27FC236}">
                <a16:creationId xmlns:a16="http://schemas.microsoft.com/office/drawing/2014/main" id="{AE41F62B-7E07-F543-80D2-08F2B7C7ADC6}"/>
              </a:ext>
            </a:extLst>
          </p:cNvPr>
          <p:cNvSpPr>
            <a:spLocks noGrp="1"/>
          </p:cNvSpPr>
          <p:nvPr>
            <p:ph sz="half" idx="2"/>
          </p:nvPr>
        </p:nvSpPr>
        <p:spPr/>
        <p:txBody>
          <a:bodyPr/>
          <a:lstStyle/>
          <a:p>
            <a:r>
              <a:rPr lang="en-US" dirty="0"/>
              <a:t>The ability to create healthy relationships with others.</a:t>
            </a:r>
          </a:p>
          <a:p>
            <a:r>
              <a:rPr lang="en-US" dirty="0"/>
              <a:t>Learn how to work together efficiently and effectively.</a:t>
            </a:r>
          </a:p>
          <a:p>
            <a:r>
              <a:rPr lang="en-US" dirty="0"/>
              <a:t>The ability to resolve conflict in a constructive manner</a:t>
            </a:r>
          </a:p>
          <a:p>
            <a:r>
              <a:rPr lang="en-US" dirty="0"/>
              <a:t>The ability to communicate with others in a concise manner (CASEL, 2017)</a:t>
            </a:r>
          </a:p>
          <a:p>
            <a:endParaRPr lang="en-US" dirty="0"/>
          </a:p>
        </p:txBody>
      </p:sp>
      <p:sp>
        <p:nvSpPr>
          <p:cNvPr id="4" name="Text Placeholder 3">
            <a:extLst>
              <a:ext uri="{FF2B5EF4-FFF2-40B4-BE49-F238E27FC236}">
                <a16:creationId xmlns:a16="http://schemas.microsoft.com/office/drawing/2014/main" id="{C0862C7A-B0EE-9844-A77A-B97003889E21}"/>
              </a:ext>
            </a:extLst>
          </p:cNvPr>
          <p:cNvSpPr>
            <a:spLocks noGrp="1"/>
          </p:cNvSpPr>
          <p:nvPr>
            <p:ph type="body" sz="quarter" idx="3"/>
          </p:nvPr>
        </p:nvSpPr>
        <p:spPr/>
        <p:txBody>
          <a:bodyPr/>
          <a:lstStyle/>
          <a:p>
            <a:r>
              <a:rPr lang="en-US" dirty="0"/>
              <a:t>Note:</a:t>
            </a:r>
          </a:p>
        </p:txBody>
      </p:sp>
      <p:sp>
        <p:nvSpPr>
          <p:cNvPr id="5" name="Content Placeholder 4">
            <a:extLst>
              <a:ext uri="{FF2B5EF4-FFF2-40B4-BE49-F238E27FC236}">
                <a16:creationId xmlns:a16="http://schemas.microsoft.com/office/drawing/2014/main" id="{880FE055-9275-0D4A-A93A-77ACB8C00EEA}"/>
              </a:ext>
            </a:extLst>
          </p:cNvPr>
          <p:cNvSpPr>
            <a:spLocks noGrp="1"/>
          </p:cNvSpPr>
          <p:nvPr>
            <p:ph sz="quarter" idx="4"/>
          </p:nvPr>
        </p:nvSpPr>
        <p:spPr/>
        <p:txBody>
          <a:bodyPr>
            <a:normAutofit fontScale="92500" lnSpcReduction="20000"/>
          </a:bodyPr>
          <a:lstStyle/>
          <a:p>
            <a:pPr>
              <a:lnSpc>
                <a:spcPct val="150000"/>
              </a:lnSpc>
            </a:pPr>
            <a:r>
              <a:rPr lang="en-US" sz="2400" dirty="0"/>
              <a:t>Once known as “soft” skills, these abilities are crucial for children to have a successful school experience it is also vital for them in the future as they enter the workforce( Brackett &amp; Rivers n.d.).</a:t>
            </a:r>
          </a:p>
        </p:txBody>
      </p:sp>
      <p:sp>
        <p:nvSpPr>
          <p:cNvPr id="6" name="Title 5">
            <a:extLst>
              <a:ext uri="{FF2B5EF4-FFF2-40B4-BE49-F238E27FC236}">
                <a16:creationId xmlns:a16="http://schemas.microsoft.com/office/drawing/2014/main" id="{E70F23F5-E051-C74A-B20C-09CCD54BBCBC}"/>
              </a:ext>
            </a:extLst>
          </p:cNvPr>
          <p:cNvSpPr>
            <a:spLocks noGrp="1"/>
          </p:cNvSpPr>
          <p:nvPr>
            <p:ph type="title"/>
          </p:nvPr>
        </p:nvSpPr>
        <p:spPr/>
        <p:txBody>
          <a:bodyPr/>
          <a:lstStyle/>
          <a:p>
            <a:pPr algn="ctr"/>
            <a:r>
              <a:rPr lang="en-US" dirty="0"/>
              <a:t>Lastly……</a:t>
            </a:r>
          </a:p>
        </p:txBody>
      </p:sp>
    </p:spTree>
    <p:extLst>
      <p:ext uri="{BB962C8B-B14F-4D97-AF65-F5344CB8AC3E}">
        <p14:creationId xmlns:p14="http://schemas.microsoft.com/office/powerpoint/2010/main" val="12883889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0182B4F-996D-924F-9690-B1F711E6E439}"/>
              </a:ext>
            </a:extLst>
          </p:cNvPr>
          <p:cNvSpPr>
            <a:spLocks noGrp="1"/>
          </p:cNvSpPr>
          <p:nvPr>
            <p:ph type="title"/>
          </p:nvPr>
        </p:nvSpPr>
        <p:spPr>
          <a:xfrm>
            <a:off x="1069848" y="484632"/>
            <a:ext cx="10058400" cy="1609344"/>
          </a:xfrm>
        </p:spPr>
        <p:txBody>
          <a:bodyPr>
            <a:normAutofit/>
          </a:bodyPr>
          <a:lstStyle/>
          <a:p>
            <a:pPr algn="ctr"/>
            <a:r>
              <a:rPr lang="en-US" dirty="0"/>
              <a:t> Why should we care about SEL?</a:t>
            </a:r>
          </a:p>
        </p:txBody>
      </p:sp>
      <p:sp>
        <p:nvSpPr>
          <p:cNvPr id="3" name="Content Placeholder 2">
            <a:extLst>
              <a:ext uri="{FF2B5EF4-FFF2-40B4-BE49-F238E27FC236}">
                <a16:creationId xmlns:a16="http://schemas.microsoft.com/office/drawing/2014/main" id="{95A4F4BF-4B60-B546-99A9-EC73209B8ACB}"/>
              </a:ext>
            </a:extLst>
          </p:cNvPr>
          <p:cNvSpPr>
            <a:spLocks noGrp="1"/>
          </p:cNvSpPr>
          <p:nvPr>
            <p:ph idx="1"/>
          </p:nvPr>
        </p:nvSpPr>
        <p:spPr>
          <a:xfrm>
            <a:off x="1069848" y="2320412"/>
            <a:ext cx="10058400" cy="3851787"/>
          </a:xfrm>
        </p:spPr>
        <p:txBody>
          <a:bodyPr>
            <a:normAutofit/>
          </a:bodyPr>
          <a:lstStyle/>
          <a:p>
            <a:r>
              <a:rPr lang="en-US" sz="2800" dirty="0"/>
              <a:t>Research says, that students that have been taught SEL skills realize their full potential and learn resiliency. Programs are beneficial for all children no matter their race or socioeconomic status. Students improved academically more so than those who did not receive SEL instruction. The study also found that long-term benefits were achieved such as, higher graduation rates, a reduction in negative behaviors and less mental health issues (Taylor, </a:t>
            </a:r>
            <a:r>
              <a:rPr lang="en-US" sz="2800" dirty="0" err="1"/>
              <a:t>Durlak</a:t>
            </a:r>
            <a:r>
              <a:rPr lang="en-US" sz="2800" dirty="0"/>
              <a:t>, </a:t>
            </a:r>
            <a:r>
              <a:rPr lang="en-US" sz="2800" dirty="0" err="1"/>
              <a:t>Oberle</a:t>
            </a:r>
            <a:r>
              <a:rPr lang="en-US" sz="2800" dirty="0"/>
              <a:t> &amp; Weissberg, 2017)</a:t>
            </a:r>
          </a:p>
        </p:txBody>
      </p:sp>
    </p:spTree>
    <p:extLst>
      <p:ext uri="{BB962C8B-B14F-4D97-AF65-F5344CB8AC3E}">
        <p14:creationId xmlns:p14="http://schemas.microsoft.com/office/powerpoint/2010/main" val="902334252"/>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5D07B3-96E6-D04E-B0A3-2554BE7BA1ED}"/>
              </a:ext>
            </a:extLst>
          </p:cNvPr>
          <p:cNvSpPr>
            <a:spLocks noGrp="1"/>
          </p:cNvSpPr>
          <p:nvPr>
            <p:ph type="title"/>
          </p:nvPr>
        </p:nvSpPr>
        <p:spPr>
          <a:xfrm>
            <a:off x="6555179" y="1068779"/>
            <a:ext cx="4995217" cy="4981823"/>
          </a:xfrm>
        </p:spPr>
        <p:txBody>
          <a:bodyPr>
            <a:normAutofit/>
          </a:bodyPr>
          <a:lstStyle/>
          <a:p>
            <a:pPr algn="ctr"/>
            <a:r>
              <a:rPr lang="en-US" sz="2800" u="sng" dirty="0"/>
              <a:t>Why should we care about SEL?</a:t>
            </a:r>
            <a:br>
              <a:rPr lang="en-US" sz="2800" u="sng" dirty="0"/>
            </a:br>
            <a:br>
              <a:rPr lang="en-US" sz="2800" dirty="0"/>
            </a:br>
            <a:r>
              <a:rPr lang="en-US" sz="2000" dirty="0">
                <a:latin typeface="Times New Roman" panose="02020603050405020304" pitchFamily="18" charset="0"/>
                <a:cs typeface="Times New Roman" panose="02020603050405020304" pitchFamily="18" charset="0"/>
              </a:rPr>
              <a:t>As the lists show, these are the skills the students will need to be successful in coming years. ALL skills are taught in a SEL program. In addition, the article states that Emotional intelligence will be a skill needed by all(Gray, Alex. 2016).</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4E0F8BA6-7560-654B-A298-EE056C14B3F1}"/>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41349" y="822324"/>
            <a:ext cx="5757587" cy="5049839"/>
          </a:xfrm>
        </p:spPr>
      </p:pic>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74103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482C17A3-77D7-C94A-9DC1-FE2A9732F521}"/>
              </a:ext>
            </a:extLst>
          </p:cNvPr>
          <p:cNvSpPr>
            <a:spLocks noGrp="1"/>
          </p:cNvSpPr>
          <p:nvPr>
            <p:ph type="title"/>
          </p:nvPr>
        </p:nvSpPr>
        <p:spPr>
          <a:xfrm>
            <a:off x="643468" y="643466"/>
            <a:ext cx="3686312" cy="5528734"/>
          </a:xfrm>
        </p:spPr>
        <p:txBody>
          <a:bodyPr>
            <a:normAutofit/>
          </a:bodyPr>
          <a:lstStyle/>
          <a:p>
            <a:pPr algn="r"/>
            <a:r>
              <a:rPr lang="en-US" sz="4800" dirty="0">
                <a:solidFill>
                  <a:srgbClr val="FFFFFF"/>
                </a:solidFill>
              </a:rPr>
              <a:t>How can it be implemented?</a:t>
            </a:r>
          </a:p>
        </p:txBody>
      </p:sp>
      <p:sp>
        <p:nvSpPr>
          <p:cNvPr id="3" name="Content Placeholder 2">
            <a:extLst>
              <a:ext uri="{FF2B5EF4-FFF2-40B4-BE49-F238E27FC236}">
                <a16:creationId xmlns:a16="http://schemas.microsoft.com/office/drawing/2014/main" id="{75B5F051-1122-884E-A541-E5BAFB6DBBDA}"/>
              </a:ext>
            </a:extLst>
          </p:cNvPr>
          <p:cNvSpPr>
            <a:spLocks noGrp="1"/>
          </p:cNvSpPr>
          <p:nvPr>
            <p:ph idx="1"/>
          </p:nvPr>
        </p:nvSpPr>
        <p:spPr>
          <a:xfrm>
            <a:off x="5053780" y="599768"/>
            <a:ext cx="6074467" cy="5572432"/>
          </a:xfrm>
        </p:spPr>
        <p:txBody>
          <a:bodyPr anchor="ctr">
            <a:normAutofit/>
          </a:bodyPr>
          <a:lstStyle/>
          <a:p>
            <a:pPr>
              <a:lnSpc>
                <a:spcPct val="150000"/>
              </a:lnSpc>
            </a:pPr>
            <a:r>
              <a:rPr lang="en-US" sz="2400" dirty="0"/>
              <a:t>According to CASEL(2017), the most effective way is to implement the program is district-wide and to include parents and the community. As stated before, it takes the whole village to work together for a common goal. The goal of a child who is socially and emotional strong.  </a:t>
            </a:r>
          </a:p>
        </p:txBody>
      </p:sp>
    </p:spTree>
    <p:extLst>
      <p:ext uri="{BB962C8B-B14F-4D97-AF65-F5344CB8AC3E}">
        <p14:creationId xmlns:p14="http://schemas.microsoft.com/office/powerpoint/2010/main" val="27442262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1576</TotalTime>
  <Words>1324</Words>
  <Application>Microsoft Macintosh PowerPoint</Application>
  <PresentationFormat>Widescreen</PresentationFormat>
  <Paragraphs>82</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Rockwell</vt:lpstr>
      <vt:lpstr>Rockwell Condensed</vt:lpstr>
      <vt:lpstr>Rockwell Extra Bold</vt:lpstr>
      <vt:lpstr>Times New Roman</vt:lpstr>
      <vt:lpstr>Wingdings</vt:lpstr>
      <vt:lpstr>Wood Type</vt:lpstr>
      <vt:lpstr>Social Emotional Learning</vt:lpstr>
      <vt:lpstr>What is Social Emotional learning(SEL)?</vt:lpstr>
      <vt:lpstr>Framework of SEL</vt:lpstr>
      <vt:lpstr>Let’s look at the Five components</vt:lpstr>
      <vt:lpstr>Let’s look at the Five Components</vt:lpstr>
      <vt:lpstr>Lastly……</vt:lpstr>
      <vt:lpstr> Why should we care about SEL?</vt:lpstr>
      <vt:lpstr>Why should we care about SEL?  As the lists show, these are the skills the students will need to be successful in coming years. ALL skills are taught in a SEL program. In addition, the article states that Emotional intelligence will be a skill needed by all(Gray, Alex. 2016). </vt:lpstr>
      <vt:lpstr>How can it be implemented?</vt:lpstr>
      <vt:lpstr>How the “village” can help</vt:lpstr>
      <vt:lpstr>What Program should we Implement?</vt:lpstr>
      <vt:lpstr>Maslow’s Before Bloom’s</vt:lpstr>
      <vt:lpstr>References </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Emotional Learning</dc:title>
  <dc:creator>Christina Waters</dc:creator>
  <cp:lastModifiedBy>Christina Waters</cp:lastModifiedBy>
  <cp:revision>39</cp:revision>
  <dcterms:created xsi:type="dcterms:W3CDTF">2018-07-26T20:34:24Z</dcterms:created>
  <dcterms:modified xsi:type="dcterms:W3CDTF">2018-07-29T12:41:12Z</dcterms:modified>
</cp:coreProperties>
</file>